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notesMasterIdLst>
    <p:notesMasterId r:id="rId52"/>
  </p:notesMasterIdLst>
  <p:handoutMasterIdLst>
    <p:handoutMasterId r:id="rId53"/>
  </p:handoutMasterIdLst>
  <p:sldIdLst>
    <p:sldId id="340" r:id="rId2"/>
    <p:sldId id="613" r:id="rId3"/>
    <p:sldId id="614" r:id="rId4"/>
    <p:sldId id="615" r:id="rId5"/>
    <p:sldId id="549" r:id="rId6"/>
    <p:sldId id="610" r:id="rId7"/>
    <p:sldId id="592" r:id="rId8"/>
    <p:sldId id="591" r:id="rId9"/>
    <p:sldId id="546" r:id="rId10"/>
    <p:sldId id="551" r:id="rId11"/>
    <p:sldId id="616" r:id="rId12"/>
    <p:sldId id="559" r:id="rId13"/>
    <p:sldId id="609" r:id="rId14"/>
    <p:sldId id="579" r:id="rId15"/>
    <p:sldId id="566" r:id="rId16"/>
    <p:sldId id="567" r:id="rId17"/>
    <p:sldId id="568" r:id="rId18"/>
    <p:sldId id="569" r:id="rId19"/>
    <p:sldId id="570" r:id="rId20"/>
    <p:sldId id="572" r:id="rId21"/>
    <p:sldId id="573" r:id="rId22"/>
    <p:sldId id="617" r:id="rId23"/>
    <p:sldId id="593" r:id="rId24"/>
    <p:sldId id="550" r:id="rId25"/>
    <p:sldId id="575" r:id="rId26"/>
    <p:sldId id="595" r:id="rId27"/>
    <p:sldId id="596" r:id="rId28"/>
    <p:sldId id="603" r:id="rId29"/>
    <p:sldId id="604" r:id="rId30"/>
    <p:sldId id="597" r:id="rId31"/>
    <p:sldId id="576" r:id="rId32"/>
    <p:sldId id="599" r:id="rId33"/>
    <p:sldId id="600" r:id="rId34"/>
    <p:sldId id="601" r:id="rId35"/>
    <p:sldId id="577" r:id="rId36"/>
    <p:sldId id="602" r:id="rId37"/>
    <p:sldId id="605" r:id="rId38"/>
    <p:sldId id="606" r:id="rId39"/>
    <p:sldId id="598" r:id="rId40"/>
    <p:sldId id="582" r:id="rId41"/>
    <p:sldId id="583" r:id="rId42"/>
    <p:sldId id="584" r:id="rId43"/>
    <p:sldId id="607" r:id="rId44"/>
    <p:sldId id="585" r:id="rId45"/>
    <p:sldId id="611" r:id="rId46"/>
    <p:sldId id="608" r:id="rId47"/>
    <p:sldId id="586" r:id="rId48"/>
    <p:sldId id="612" r:id="rId49"/>
    <p:sldId id="267" r:id="rId50"/>
    <p:sldId id="288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A1E17"/>
    <a:srgbClr val="2B2629"/>
    <a:srgbClr val="35634C"/>
    <a:srgbClr val="2F343C"/>
    <a:srgbClr val="00FFCC"/>
    <a:srgbClr val="FFE59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4414" autoAdjust="0"/>
  </p:normalViewPr>
  <p:slideViewPr>
    <p:cSldViewPr snapToGrid="0">
      <p:cViewPr varScale="1">
        <p:scale>
          <a:sx n="116" d="100"/>
          <a:sy n="116" d="100"/>
        </p:scale>
        <p:origin x="90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81F71-56E3-4315-BA05-92F6FE6C24FB}" type="datetimeFigureOut">
              <a:rPr lang="en-US" smtClean="0"/>
              <a:t>12/7/22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C5FC6-BF1A-4E76-9644-2103025CF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23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171F4-18C5-41F9-9147-05E9E8FECE2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3765F-6D3A-4867-9087-48A7502D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1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13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46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66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4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94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16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Giving up alone time for church potlucks, 2. Lack of ministry success, 3. Car insurance and accidents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88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99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71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14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00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90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19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63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99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3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8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4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34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423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33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62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60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4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5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9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1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0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6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8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7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4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D81A55C-68E0-4899-8380-33D556DC7090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46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65075&amp;picture=sunrise-in-the-mountains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xhere.com/en/photo/106587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xhere.com/en/photo/106587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mindyourdirt.com/coastal-coral-propagation-014_prunning-saw-cutting-branch/" TargetMode="Externa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mindyourdirt.com/coastal-coral-propagation-014_prunning-saw-cutting-branch/" TargetMode="Externa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ikist.com/free-photo-sxgxy" TargetMode="Externa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mindyourdirt.com/coastal-coral-propagation-014_prunning-saw-cutting-branch/" TargetMode="Externa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ransformingseminarian.blogspot.com/2012/04/saying-goodbye.html" TargetMode="Externa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mindyourdirt.com/coastal-coral-propagation-014_prunning-saw-cutting-branch/" TargetMode="Externa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exels.com/photo/bow-tie-businessman-fashion-man-1702/" TargetMode="Externa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nature, sunset&#10;&#10;Description automatically generated">
            <a:extLst>
              <a:ext uri="{FF2B5EF4-FFF2-40B4-BE49-F238E27FC236}">
                <a16:creationId xmlns:a16="http://schemas.microsoft.com/office/drawing/2014/main" id="{36DD0C6E-45AA-2A16-5345-413A53646F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30693D2-610E-83D8-9D3E-45514C41CF68}"/>
              </a:ext>
            </a:extLst>
          </p:cNvPr>
          <p:cNvGrpSpPr/>
          <p:nvPr/>
        </p:nvGrpSpPr>
        <p:grpSpPr>
          <a:xfrm>
            <a:off x="465692" y="314078"/>
            <a:ext cx="8682506" cy="2448578"/>
            <a:chOff x="1485023" y="2097907"/>
            <a:chExt cx="8682506" cy="244857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C7F36F-3581-D61B-3589-A9E595733A4D}"/>
                </a:ext>
              </a:extLst>
            </p:cNvPr>
            <p:cNvSpPr txBox="1"/>
            <p:nvPr/>
          </p:nvSpPr>
          <p:spPr>
            <a:xfrm>
              <a:off x="2008682" y="2097907"/>
              <a:ext cx="7641836" cy="923330"/>
            </a:xfrm>
            <a:prstGeom prst="rect">
              <a:avLst/>
            </a:prstGeom>
            <a:noFill/>
            <a:effectLst>
              <a:glow rad="190500">
                <a:schemeClr val="bg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effectLst>
                    <a:glow rad="190500">
                      <a:schemeClr val="bg1"/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BE ALL THAT YOU CAN BE!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8AAEED-255D-D6CA-2622-8608831E4A72}"/>
                </a:ext>
              </a:extLst>
            </p:cNvPr>
            <p:cNvSpPr txBox="1"/>
            <p:nvPr/>
          </p:nvSpPr>
          <p:spPr>
            <a:xfrm>
              <a:off x="1485023" y="3099935"/>
              <a:ext cx="8682506" cy="1446550"/>
            </a:xfrm>
            <a:prstGeom prst="rect">
              <a:avLst/>
            </a:prstGeom>
            <a:noFill/>
            <a:effectLst>
              <a:glow rad="190500">
                <a:schemeClr val="bg1"/>
              </a:glo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effectLst>
                    <a:glow rad="190500">
                      <a:schemeClr val="bg1"/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A Series on</a:t>
              </a:r>
            </a:p>
            <a:p>
              <a:pPr algn="ctr"/>
              <a:r>
                <a:rPr lang="en-US" sz="4400" b="1" dirty="0">
                  <a:effectLst>
                    <a:glow rad="190500">
                      <a:schemeClr val="bg1"/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Realizing God’s Purpose for Your Life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E5240D3-ACEB-B16B-A1AC-52D24FD25372}"/>
              </a:ext>
            </a:extLst>
          </p:cNvPr>
          <p:cNvSpPr txBox="1"/>
          <p:nvPr/>
        </p:nvSpPr>
        <p:spPr>
          <a:xfrm>
            <a:off x="1813809" y="4425607"/>
            <a:ext cx="8564381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15:1-3 – The Gardener’s 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EF4819-0FDE-0048-E3C5-A2AFE1E58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5563517"/>
            <a:ext cx="12191999" cy="129117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Dan Bridges on 16 July 2022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Amman International Church, Jordan (AmmanChurch.org)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6774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A7E2-B6A1-A2E5-E1EE-591A7A3F1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5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442532" y="1364264"/>
            <a:ext cx="11306935" cy="5016758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“I am the true vine, and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my Father is the gardener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He cuts off every branch in me that bears no fruit, while every branch that does bear fruit he prunes so that it will be even more fruitful. </a:t>
            </a:r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You are already clean because of the word I have spoken to you.”</a:t>
            </a:r>
          </a:p>
          <a:p>
            <a:endParaRPr lang="en-US" sz="4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is God’s vision for our lives?</a:t>
            </a:r>
          </a:p>
          <a:p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does he do to bring that about?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4599203" y="220872"/>
            <a:ext cx="2879314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15:1-3</a:t>
            </a:r>
          </a:p>
        </p:txBody>
      </p:sp>
    </p:spTree>
    <p:extLst>
      <p:ext uri="{BB962C8B-B14F-4D97-AF65-F5344CB8AC3E}">
        <p14:creationId xmlns:p14="http://schemas.microsoft.com/office/powerpoint/2010/main" val="386892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ome grapes&#10;&#10;Description automatically generated with medium confidence">
            <a:extLst>
              <a:ext uri="{FF2B5EF4-FFF2-40B4-BE49-F238E27FC236}">
                <a16:creationId xmlns:a16="http://schemas.microsoft.com/office/drawing/2014/main" id="{BF09B6B6-E7F7-12C2-FEFC-D36AE3A2D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3992520" y="3689010"/>
            <a:ext cx="4206960" cy="1015663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FRUIT!!!</a:t>
            </a:r>
            <a:endParaRPr lang="en-US" sz="6000" b="1" dirty="0">
              <a:solidFill>
                <a:srgbClr val="FFFF00"/>
              </a:solidFill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1877052" y="220872"/>
            <a:ext cx="8323625" cy="1015663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God’s Vision for Our Lives</a:t>
            </a:r>
          </a:p>
        </p:txBody>
      </p:sp>
    </p:spTree>
    <p:extLst>
      <p:ext uri="{BB962C8B-B14F-4D97-AF65-F5344CB8AC3E}">
        <p14:creationId xmlns:p14="http://schemas.microsoft.com/office/powerpoint/2010/main" val="421181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A7E2-B6A1-A2E5-E1EE-591A7A3F1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5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442532" y="979543"/>
            <a:ext cx="11306935" cy="5324535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Fruit is used symbolically in the Bible to represent at least three different things:</a:t>
            </a:r>
          </a:p>
          <a:p>
            <a:endParaRPr lang="en-US" sz="2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AutoNum type="arabicPeriod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Obedience / Righteous life – “Produce fruit in keeping with your repentance.”  Matthew 3:8</a:t>
            </a:r>
          </a:p>
          <a:p>
            <a:pPr marL="742950" indent="-742950">
              <a:buAutoNum type="arabicPeriod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Character – “The fruit of the Spirit is love, joy, peace, patience, kindness, …” </a:t>
            </a:r>
            <a:r>
              <a:rPr lang="en-US" sz="4000" b="1" dirty="0" err="1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Galations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5:22</a:t>
            </a:r>
          </a:p>
          <a:p>
            <a:pPr marL="742950" indent="-742950">
              <a:buAutoNum type="arabicPeriod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New Believers – “All over the world, this gospel is bearing fruit and growing…”  Colossians 1:6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4451421" y="81973"/>
            <a:ext cx="3444726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is Fruit?</a:t>
            </a:r>
          </a:p>
        </p:txBody>
      </p:sp>
    </p:spTree>
    <p:extLst>
      <p:ext uri="{BB962C8B-B14F-4D97-AF65-F5344CB8AC3E}">
        <p14:creationId xmlns:p14="http://schemas.microsoft.com/office/powerpoint/2010/main" val="413724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A7E2-B6A1-A2E5-E1EE-591A7A3F1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5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442531" y="1574806"/>
            <a:ext cx="11306935" cy="1323439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Obedience &amp; Christ-like Character?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New believers?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2487743" y="81973"/>
            <a:ext cx="7372082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 what is the fruit in John 15?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08F1E3-D9FC-8AFF-D4B5-19751238CB5B}"/>
              </a:ext>
            </a:extLst>
          </p:cNvPr>
          <p:cNvSpPr txBox="1"/>
          <p:nvPr/>
        </p:nvSpPr>
        <p:spPr>
          <a:xfrm>
            <a:off x="442531" y="3195768"/>
            <a:ext cx="11306935" cy="3170099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How do we answer this?</a:t>
            </a:r>
          </a:p>
          <a:p>
            <a:endParaRPr lang="en-US" sz="4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Word study on “Fruit” in the NT and Book of John…</a:t>
            </a:r>
          </a:p>
          <a:p>
            <a:endParaRPr lang="en-US" sz="4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Conclusion:  Both!</a:t>
            </a:r>
          </a:p>
        </p:txBody>
      </p:sp>
    </p:spTree>
    <p:extLst>
      <p:ext uri="{BB962C8B-B14F-4D97-AF65-F5344CB8AC3E}">
        <p14:creationId xmlns:p14="http://schemas.microsoft.com/office/powerpoint/2010/main" val="226867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some grapes&#10;&#10;Description automatically generated with medium confidence">
            <a:extLst>
              <a:ext uri="{FF2B5EF4-FFF2-40B4-BE49-F238E27FC236}">
                <a16:creationId xmlns:a16="http://schemas.microsoft.com/office/drawing/2014/main" id="{F76CD1EE-6D7C-2E8B-A714-5ECBE5CDE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675304" y="4086826"/>
            <a:ext cx="11306935" cy="2554545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Fruit of John 15:</a:t>
            </a:r>
          </a:p>
          <a:p>
            <a:endParaRPr lang="en-US" sz="4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u="sng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Christ-like character and spiritual impact on others 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the results of an intimate union with Jesus.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1260232" y="81973"/>
            <a:ext cx="9827114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 what Fruit is God Working to Produce?</a:t>
            </a:r>
          </a:p>
        </p:txBody>
      </p:sp>
    </p:spTree>
    <p:extLst>
      <p:ext uri="{BB962C8B-B14F-4D97-AF65-F5344CB8AC3E}">
        <p14:creationId xmlns:p14="http://schemas.microsoft.com/office/powerpoint/2010/main" val="269727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A7E2-B6A1-A2E5-E1EE-591A7A3F1D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5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442532" y="979543"/>
            <a:ext cx="11306935" cy="5016758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“I am the true vine, and my Father is the gardener. </a:t>
            </a:r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He cuts off every branch in me that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[is not Christ-like in character and does not spiritually impact others]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while every branch that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[is Christ-like in character and spiritually impacts others] 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prunes so that it will be even more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[Christ-like in character and able to spiritually impact others]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 </a:t>
            </a: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John 15:1-2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1430113" y="97115"/>
            <a:ext cx="9067612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Replacing “Fruit” with that Definition: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8704F-7E07-05B5-91A7-5D1020CACD83}"/>
              </a:ext>
            </a:extLst>
          </p:cNvPr>
          <p:cNvGrpSpPr/>
          <p:nvPr/>
        </p:nvGrpSpPr>
        <p:grpSpPr>
          <a:xfrm>
            <a:off x="269823" y="1573967"/>
            <a:ext cx="11355351" cy="1978702"/>
            <a:chOff x="269823" y="1573967"/>
            <a:chExt cx="11355351" cy="1978702"/>
          </a:xfrm>
        </p:grpSpPr>
        <p:sp>
          <p:nvSpPr>
            <p:cNvPr id="8" name="Left Bracket 7">
              <a:extLst>
                <a:ext uri="{FF2B5EF4-FFF2-40B4-BE49-F238E27FC236}">
                  <a16:creationId xmlns:a16="http://schemas.microsoft.com/office/drawing/2014/main" id="{DA418FF6-8D89-8D54-7B4E-3C901EC07D0C}"/>
                </a:ext>
              </a:extLst>
            </p:cNvPr>
            <p:cNvSpPr/>
            <p:nvPr/>
          </p:nvSpPr>
          <p:spPr>
            <a:xfrm>
              <a:off x="269823" y="1573967"/>
              <a:ext cx="539646" cy="1978702"/>
            </a:xfrm>
            <a:prstGeom prst="leftBracket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9542B3-B265-2603-E5D2-8FA2CAB5E062}"/>
                </a:ext>
              </a:extLst>
            </p:cNvPr>
            <p:cNvCxnSpPr>
              <a:stCxn id="8" idx="0"/>
            </p:cNvCxnSpPr>
            <p:nvPr/>
          </p:nvCxnSpPr>
          <p:spPr>
            <a:xfrm>
              <a:off x="809469" y="1573967"/>
              <a:ext cx="10373193" cy="0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ight Bracket 10">
              <a:extLst>
                <a:ext uri="{FF2B5EF4-FFF2-40B4-BE49-F238E27FC236}">
                  <a16:creationId xmlns:a16="http://schemas.microsoft.com/office/drawing/2014/main" id="{90A74408-7AB5-80F1-3E4C-354793246F44}"/>
                </a:ext>
              </a:extLst>
            </p:cNvPr>
            <p:cNvSpPr/>
            <p:nvPr/>
          </p:nvSpPr>
          <p:spPr>
            <a:xfrm>
              <a:off x="11182662" y="1573967"/>
              <a:ext cx="442512" cy="1327184"/>
            </a:xfrm>
            <a:prstGeom prst="rightBracket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C071323-2958-BD48-BD14-8635CFCDD696}"/>
                </a:ext>
              </a:extLst>
            </p:cNvPr>
            <p:cNvCxnSpPr>
              <a:cxnSpLocks/>
            </p:cNvCxnSpPr>
            <p:nvPr/>
          </p:nvCxnSpPr>
          <p:spPr>
            <a:xfrm>
              <a:off x="2218544" y="2901153"/>
              <a:ext cx="8964118" cy="0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F92192C-75A8-4022-811D-B8F9A2EE0401}"/>
                </a:ext>
              </a:extLst>
            </p:cNvPr>
            <p:cNvCxnSpPr/>
            <p:nvPr/>
          </p:nvCxnSpPr>
          <p:spPr>
            <a:xfrm>
              <a:off x="809469" y="3552669"/>
              <a:ext cx="1409075" cy="0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5DD9F69-C68D-066B-1C1B-AA91C1708830}"/>
                </a:ext>
              </a:extLst>
            </p:cNvPr>
            <p:cNvCxnSpPr/>
            <p:nvPr/>
          </p:nvCxnSpPr>
          <p:spPr>
            <a:xfrm flipV="1">
              <a:off x="2218544" y="2901151"/>
              <a:ext cx="0" cy="651518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073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wooden, wood&#10;&#10;Description automatically generated">
            <a:extLst>
              <a:ext uri="{FF2B5EF4-FFF2-40B4-BE49-F238E27FC236}">
                <a16:creationId xmlns:a16="http://schemas.microsoft.com/office/drawing/2014/main" id="{CED66090-3696-863E-C2E3-03662C5D0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71716" y="0"/>
            <a:ext cx="102485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CB1104-4276-BE5B-0CA0-9663E03023BD}"/>
              </a:ext>
            </a:extLst>
          </p:cNvPr>
          <p:cNvSpPr txBox="1"/>
          <p:nvPr/>
        </p:nvSpPr>
        <p:spPr>
          <a:xfrm>
            <a:off x="971716" y="6858000"/>
            <a:ext cx="102485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mindyourdirt.com/coastal-coral-propagation-014_prunning-saw-cutting-branch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2091451" y="1249366"/>
            <a:ext cx="8416654" cy="1938992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cuts off every branch in me that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[is not Christ-like in character and does not spiritually impact others]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2568917" y="97115"/>
            <a:ext cx="6790000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does “cuts off” mean?</a:t>
            </a:r>
          </a:p>
        </p:txBody>
      </p:sp>
    </p:spTree>
    <p:extLst>
      <p:ext uri="{BB962C8B-B14F-4D97-AF65-F5344CB8AC3E}">
        <p14:creationId xmlns:p14="http://schemas.microsoft.com/office/powerpoint/2010/main" val="138757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wooden, wood&#10;&#10;Description automatically generated">
            <a:extLst>
              <a:ext uri="{FF2B5EF4-FFF2-40B4-BE49-F238E27FC236}">
                <a16:creationId xmlns:a16="http://schemas.microsoft.com/office/drawing/2014/main" id="{CED66090-3696-863E-C2E3-03662C5D0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71716" y="0"/>
            <a:ext cx="102485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CB1104-4276-BE5B-0CA0-9663E03023BD}"/>
              </a:ext>
            </a:extLst>
          </p:cNvPr>
          <p:cNvSpPr txBox="1"/>
          <p:nvPr/>
        </p:nvSpPr>
        <p:spPr>
          <a:xfrm>
            <a:off x="971716" y="6858000"/>
            <a:ext cx="102485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mindyourdirt.com/coastal-coral-propagation-014_prunning-saw-cutting-branch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1500757" y="1234376"/>
            <a:ext cx="8926319" cy="3170099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 it referring to losing our salvation???</a:t>
            </a:r>
          </a:p>
          <a:p>
            <a:endParaRPr lang="en-US" sz="4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How “Christ-like” do you need to be?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Gospel of John clearly teaches the eternal security of salvation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2568917" y="97115"/>
            <a:ext cx="6790000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does “cuts off” mean?</a:t>
            </a:r>
          </a:p>
        </p:txBody>
      </p:sp>
    </p:spTree>
    <p:extLst>
      <p:ext uri="{BB962C8B-B14F-4D97-AF65-F5344CB8AC3E}">
        <p14:creationId xmlns:p14="http://schemas.microsoft.com/office/powerpoint/2010/main" val="65694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E8F4FF-7140-8840-FC42-13298887F6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425" r="33750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E609D2-7ED7-BD76-CB7D-F90591A0CBFA}"/>
              </a:ext>
            </a:extLst>
          </p:cNvPr>
          <p:cNvSpPr txBox="1"/>
          <p:nvPr/>
        </p:nvSpPr>
        <p:spPr>
          <a:xfrm>
            <a:off x="585262" y="610126"/>
            <a:ext cx="11306935" cy="6247864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Our salvation is secure!  True Believers…</a:t>
            </a:r>
          </a:p>
          <a:p>
            <a:endParaRPr lang="en-US" sz="4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Have become children of God (Jn 1:12)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born again (Jn 3:3,5,7-8)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Will not be cast out (Jn 6:37-39)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Christ’s sheep (Jn 10:14-16)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Have eternal life and cannot be snatched from Christ’s hand (Jn 10:27-28)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given to Jesus by the Father (Jn 17:6)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6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wooden, wood&#10;&#10;Description automatically generated">
            <a:extLst>
              <a:ext uri="{FF2B5EF4-FFF2-40B4-BE49-F238E27FC236}">
                <a16:creationId xmlns:a16="http://schemas.microsoft.com/office/drawing/2014/main" id="{CED66090-3696-863E-C2E3-03662C5D0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71716" y="0"/>
            <a:ext cx="102485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CB1104-4276-BE5B-0CA0-9663E03023BD}"/>
              </a:ext>
            </a:extLst>
          </p:cNvPr>
          <p:cNvSpPr txBox="1"/>
          <p:nvPr/>
        </p:nvSpPr>
        <p:spPr>
          <a:xfrm>
            <a:off x="971716" y="6858000"/>
            <a:ext cx="102485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mindyourdirt.com/coastal-coral-propagation-014_prunning-saw-cutting-branch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1500757" y="1234376"/>
            <a:ext cx="8926319" cy="5940088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Maybe the unfruitful “branches” are not true believers </a:t>
            </a:r>
          </a:p>
          <a:p>
            <a:endParaRPr lang="en-US" sz="2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Examples: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Judas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Disciples who turned back (Jn 6:37-39)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“To the Jews who had believed in him he said, ‘If you hold to my teaching you are really my disciples’.” (Jn 8:31)</a:t>
            </a:r>
          </a:p>
          <a:p>
            <a:endParaRPr lang="en-US" sz="4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2568917" y="97115"/>
            <a:ext cx="6790000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does “cuts off” mean?</a:t>
            </a:r>
          </a:p>
        </p:txBody>
      </p:sp>
    </p:spTree>
    <p:extLst>
      <p:ext uri="{BB962C8B-B14F-4D97-AF65-F5344CB8AC3E}">
        <p14:creationId xmlns:p14="http://schemas.microsoft.com/office/powerpoint/2010/main" val="68555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8187575-5CB4-477B-AA47-020C6D2A7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585F70-7C5D-424E-A182-39507AF48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3" name="Picture 2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140EC736-8DC6-1864-F52D-8356E0585E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2447" r="-1" b="2783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539E6D-8BA6-BD73-3169-CDD66994CD20}"/>
              </a:ext>
            </a:extLst>
          </p:cNvPr>
          <p:cNvSpPr txBox="1"/>
          <p:nvPr/>
        </p:nvSpPr>
        <p:spPr>
          <a:xfrm>
            <a:off x="275417" y="1638750"/>
            <a:ext cx="4277532" cy="1446550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How do you feel about goodbyes?</a:t>
            </a:r>
          </a:p>
        </p:txBody>
      </p:sp>
    </p:spTree>
    <p:extLst>
      <p:ext uri="{BB962C8B-B14F-4D97-AF65-F5344CB8AC3E}">
        <p14:creationId xmlns:p14="http://schemas.microsoft.com/office/powerpoint/2010/main" val="20252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wooden, wood&#10;&#10;Description automatically generated">
            <a:extLst>
              <a:ext uri="{FF2B5EF4-FFF2-40B4-BE49-F238E27FC236}">
                <a16:creationId xmlns:a16="http://schemas.microsoft.com/office/drawing/2014/main" id="{CED66090-3696-863E-C2E3-03662C5D0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71716" y="0"/>
            <a:ext cx="102485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CB1104-4276-BE5B-0CA0-9663E03023BD}"/>
              </a:ext>
            </a:extLst>
          </p:cNvPr>
          <p:cNvSpPr txBox="1"/>
          <p:nvPr/>
        </p:nvSpPr>
        <p:spPr>
          <a:xfrm>
            <a:off x="971716" y="6858000"/>
            <a:ext cx="102485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mindyourdirt.com/coastal-coral-propagation-014_prunning-saw-cutting-branch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299803" y="1234376"/>
            <a:ext cx="11449522" cy="4647426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Another Possibility:</a:t>
            </a:r>
          </a:p>
          <a:p>
            <a:endParaRPr lang="en-US" sz="2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“Cut Off” – Greek work “</a:t>
            </a:r>
            <a:r>
              <a:rPr lang="en-US" sz="3600" b="1" dirty="0" err="1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airo</a:t>
            </a:r>
            <a:r>
              <a:rPr lang="en-US" sz="36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endParaRPr lang="en-US" sz="2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indent="-857250">
              <a:buFont typeface="+mj-lt"/>
              <a:buAutoNum type="arabicPeriod"/>
            </a:pPr>
            <a:r>
              <a:rPr lang="en-US" sz="36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take up, to lift up, to raise.</a:t>
            </a:r>
          </a:p>
          <a:p>
            <a:pPr marL="857250" indent="-857250">
              <a:buFont typeface="+mj-lt"/>
              <a:buAutoNum type="arabicPeriod"/>
            </a:pPr>
            <a:r>
              <a:rPr lang="en-US" sz="36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take up and place on oneself, to take up and bear</a:t>
            </a:r>
          </a:p>
          <a:p>
            <a:pPr marL="857250" indent="-857250">
              <a:buFont typeface="+mj-lt"/>
              <a:buAutoNum type="arabicPeriod"/>
            </a:pPr>
            <a:r>
              <a:rPr lang="en-US" sz="36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take up and carry away, meaning to take away</a:t>
            </a:r>
          </a:p>
          <a:p>
            <a:pPr marL="857250" indent="-857250">
              <a:buFont typeface="+mj-lt"/>
              <a:buAutoNum type="arabicPeriod"/>
            </a:pPr>
            <a:r>
              <a:rPr lang="en-US" sz="36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take away, remove, with the idea of lifting away from, usually with the idea of violence and authority.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2568917" y="97115"/>
            <a:ext cx="6790000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does “cuts off” mean?</a:t>
            </a:r>
          </a:p>
        </p:txBody>
      </p:sp>
    </p:spTree>
    <p:extLst>
      <p:ext uri="{BB962C8B-B14F-4D97-AF65-F5344CB8AC3E}">
        <p14:creationId xmlns:p14="http://schemas.microsoft.com/office/powerpoint/2010/main" val="110323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213E091-6279-7BCC-A045-0C962D538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718"/>
            <a:ext cx="12192000" cy="690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6096000" y="3662263"/>
            <a:ext cx="6131664" cy="2862322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Another Possibility:</a:t>
            </a:r>
          </a:p>
          <a:p>
            <a:pPr algn="ctr"/>
            <a:endParaRPr lang="en-US" sz="2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“Cut Off” – </a:t>
            </a:r>
            <a:r>
              <a:rPr lang="en-US" sz="4000" b="1" dirty="0" err="1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Gk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4000" b="1" dirty="0" err="1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airo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  <a:p>
            <a:pPr algn="ctr"/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lift up or raise</a:t>
            </a:r>
          </a:p>
          <a:p>
            <a:pPr algn="ctr"/>
            <a:endParaRPr lang="en-US" sz="2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2568917" y="97115"/>
            <a:ext cx="6790000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does “cuts off” mean?</a:t>
            </a:r>
          </a:p>
        </p:txBody>
      </p:sp>
    </p:spTree>
    <p:extLst>
      <p:ext uri="{BB962C8B-B14F-4D97-AF65-F5344CB8AC3E}">
        <p14:creationId xmlns:p14="http://schemas.microsoft.com/office/powerpoint/2010/main" val="326700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A7E2-B6A1-A2E5-E1EE-591A7A3F1D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5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442532" y="979543"/>
            <a:ext cx="11306935" cy="5016758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“I am the true vine, and my Father is the gardener. </a:t>
            </a:r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He [</a:t>
            </a:r>
            <a:r>
              <a:rPr lang="en-US" sz="4000" b="1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lifts up] every 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branch in me that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[is not Christ-like in character and does not spiritually impact others]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while every branch that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[is Christ-like in character and spiritually impacts others] 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prunes so that it will be even more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[Christ-like in character and able to spiritually impact others]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 </a:t>
            </a: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John 15:1-2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1430113" y="97115"/>
            <a:ext cx="9067612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Replacing “Fruit” with that Definition:</a:t>
            </a:r>
          </a:p>
        </p:txBody>
      </p:sp>
    </p:spTree>
    <p:extLst>
      <p:ext uri="{BB962C8B-B14F-4D97-AF65-F5344CB8AC3E}">
        <p14:creationId xmlns:p14="http://schemas.microsoft.com/office/powerpoint/2010/main" val="372826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A7E2-B6A1-A2E5-E1EE-591A7A3F1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5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442532" y="1364264"/>
            <a:ext cx="11306935" cy="5016758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“I am the true vine, and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my Father is the gardener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He [lifts up] every branch in me that bears no fruit, while every branch that does bear fruit he prunes so that it will be even more fruitful. </a:t>
            </a:r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You are already clean because of the word I have spoken to you.”</a:t>
            </a:r>
          </a:p>
          <a:p>
            <a:endParaRPr lang="en-US" sz="4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is God’s role in making us Christ-like in character and able to impact others spiritually?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4599203" y="220872"/>
            <a:ext cx="2879314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15:1-3</a:t>
            </a:r>
          </a:p>
        </p:txBody>
      </p:sp>
    </p:spTree>
    <p:extLst>
      <p:ext uri="{BB962C8B-B14F-4D97-AF65-F5344CB8AC3E}">
        <p14:creationId xmlns:p14="http://schemas.microsoft.com/office/powerpoint/2010/main" val="92304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A7E2-B6A1-A2E5-E1EE-591A7A3F1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5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849443" y="1283655"/>
            <a:ext cx="10138347" cy="3785652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 the master gardener, God enables fruit in three ways:</a:t>
            </a:r>
          </a:p>
          <a:p>
            <a:endParaRPr lang="en-US" sz="4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is in charge of our growth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actively works for our growth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spiritually enables our growth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ADB6E7-7555-AEF9-9604-FC7A547B48DA}"/>
              </a:ext>
            </a:extLst>
          </p:cNvPr>
          <p:cNvSpPr txBox="1"/>
          <p:nvPr/>
        </p:nvSpPr>
        <p:spPr>
          <a:xfrm>
            <a:off x="4656343" y="196867"/>
            <a:ext cx="2879314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15:1-3</a:t>
            </a:r>
          </a:p>
        </p:txBody>
      </p:sp>
    </p:spTree>
    <p:extLst>
      <p:ext uri="{BB962C8B-B14F-4D97-AF65-F5344CB8AC3E}">
        <p14:creationId xmlns:p14="http://schemas.microsoft.com/office/powerpoint/2010/main" val="373846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outdoor, plant, vegetable&#10;&#10;Description automatically generated">
            <a:extLst>
              <a:ext uri="{FF2B5EF4-FFF2-40B4-BE49-F238E27FC236}">
                <a16:creationId xmlns:a16="http://schemas.microsoft.com/office/drawing/2014/main" id="{92D5B897-3A49-9F52-12B3-A74794FD9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3" y="220803"/>
            <a:ext cx="11692327" cy="64163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625235" y="5116828"/>
            <a:ext cx="11306935" cy="1323439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– The master gardener – skillfully and lovingly cares for us – in order that we might bear fruit!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2365054" y="220803"/>
            <a:ext cx="7077835" cy="1446550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Father is the Gardener – </a:t>
            </a:r>
          </a:p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is in Charge of our Growth</a:t>
            </a:r>
          </a:p>
        </p:txBody>
      </p:sp>
    </p:spTree>
    <p:extLst>
      <p:ext uri="{BB962C8B-B14F-4D97-AF65-F5344CB8AC3E}">
        <p14:creationId xmlns:p14="http://schemas.microsoft.com/office/powerpoint/2010/main" val="50773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snowy mountain&#10;&#10;Description automatically generated with medium confidence">
            <a:extLst>
              <a:ext uri="{FF2B5EF4-FFF2-40B4-BE49-F238E27FC236}">
                <a16:creationId xmlns:a16="http://schemas.microsoft.com/office/drawing/2014/main" id="{0A74A27D-33C6-6AB0-7FE1-E8AB29FFD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418" y="0"/>
            <a:ext cx="6837582" cy="4556760"/>
          </a:xfrm>
          <a:prstGeom prst="rect">
            <a:avLst/>
          </a:prstGeom>
        </p:spPr>
      </p:pic>
      <p:pic>
        <p:nvPicPr>
          <p:cNvPr id="6" name="Picture 5" descr="A picture containing person, outdoor, plant, vegetable&#10;&#10;Description automatically generated">
            <a:extLst>
              <a:ext uri="{FF2B5EF4-FFF2-40B4-BE49-F238E27FC236}">
                <a16:creationId xmlns:a16="http://schemas.microsoft.com/office/drawing/2014/main" id="{120A10E0-554E-BB4A-1DF3-98744EA04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1" y="0"/>
            <a:ext cx="6224022" cy="4556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625235" y="5116828"/>
            <a:ext cx="11306935" cy="1323439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Which of these pictures most accurately represents your picture of spiritual growth?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BA3590-F059-A6A4-39A2-5CAD4A7B2969}"/>
              </a:ext>
            </a:extLst>
          </p:cNvPr>
          <p:cNvSpPr txBox="1"/>
          <p:nvPr/>
        </p:nvSpPr>
        <p:spPr>
          <a:xfrm>
            <a:off x="1162060" y="875000"/>
            <a:ext cx="1086465" cy="707886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974E73-6903-4172-935A-9A97FDC43A78}"/>
              </a:ext>
            </a:extLst>
          </p:cNvPr>
          <p:cNvSpPr txBox="1"/>
          <p:nvPr/>
        </p:nvSpPr>
        <p:spPr>
          <a:xfrm>
            <a:off x="3488033" y="2091702"/>
            <a:ext cx="1086465" cy="707886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4ABFF0-B523-9E10-F048-F3BDF4B68AEF}"/>
              </a:ext>
            </a:extLst>
          </p:cNvPr>
          <p:cNvSpPr txBox="1"/>
          <p:nvPr/>
        </p:nvSpPr>
        <p:spPr>
          <a:xfrm>
            <a:off x="8229976" y="417733"/>
            <a:ext cx="1086465" cy="707886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6C27FE-00F0-F564-79E5-2AD6555F3F24}"/>
              </a:ext>
            </a:extLst>
          </p:cNvPr>
          <p:cNvSpPr txBox="1"/>
          <p:nvPr/>
        </p:nvSpPr>
        <p:spPr>
          <a:xfrm>
            <a:off x="9081863" y="3075057"/>
            <a:ext cx="1086465" cy="707886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</a:p>
        </p:txBody>
      </p:sp>
    </p:spTree>
    <p:extLst>
      <p:ext uri="{BB962C8B-B14F-4D97-AF65-F5344CB8AC3E}">
        <p14:creationId xmlns:p14="http://schemas.microsoft.com/office/powerpoint/2010/main" val="353991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person, outdoor, plant, vegetable&#10;&#10;Description automatically generated">
            <a:extLst>
              <a:ext uri="{FF2B5EF4-FFF2-40B4-BE49-F238E27FC236}">
                <a16:creationId xmlns:a16="http://schemas.microsoft.com/office/drawing/2014/main" id="{68614204-6910-2309-3C24-145D1CE5C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1" y="0"/>
            <a:ext cx="6224022" cy="4556760"/>
          </a:xfrm>
          <a:prstGeom prst="rect">
            <a:avLst/>
          </a:prstGeom>
        </p:spPr>
      </p:pic>
      <p:pic>
        <p:nvPicPr>
          <p:cNvPr id="9" name="Picture 8" descr="A picture containing person, person, wearing, necktie&#10;&#10;Description automatically generated">
            <a:extLst>
              <a:ext uri="{FF2B5EF4-FFF2-40B4-BE49-F238E27FC236}">
                <a16:creationId xmlns:a16="http://schemas.microsoft.com/office/drawing/2014/main" id="{6E6C0BF2-8F03-4CCD-8536-840EBC8A0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17920" y="0"/>
            <a:ext cx="5974079" cy="4556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564452" y="4698205"/>
            <a:ext cx="11306935" cy="1938992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cares about your growth far more than you do!</a:t>
            </a: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is not just waiting impatiently for you to change – he is taking an active role in it!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2365054" y="220803"/>
            <a:ext cx="7077835" cy="1446550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Father is the Gardener – </a:t>
            </a:r>
          </a:p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is in Charge of our Growth</a:t>
            </a:r>
          </a:p>
        </p:txBody>
      </p:sp>
    </p:spTree>
    <p:extLst>
      <p:ext uri="{BB962C8B-B14F-4D97-AF65-F5344CB8AC3E}">
        <p14:creationId xmlns:p14="http://schemas.microsoft.com/office/powerpoint/2010/main" val="224540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outdoor, plant, vegetable&#10;&#10;Description automatically generated">
            <a:extLst>
              <a:ext uri="{FF2B5EF4-FFF2-40B4-BE49-F238E27FC236}">
                <a16:creationId xmlns:a16="http://schemas.microsoft.com/office/drawing/2014/main" id="{92D5B897-3A49-9F52-12B3-A74794FD9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3" y="220803"/>
            <a:ext cx="11692327" cy="64163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625235" y="2213283"/>
            <a:ext cx="11306935" cy="3170099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God’s one goal:  To make us completely like himself!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sins are we willing to live with?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have we given up on changing?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we expectant and ready to be used by God to spiritually impact others around us?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2365054" y="220803"/>
            <a:ext cx="7077835" cy="1446550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Father is the Gardener – </a:t>
            </a:r>
          </a:p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is in Charge of our Growth</a:t>
            </a:r>
          </a:p>
        </p:txBody>
      </p:sp>
    </p:spTree>
    <p:extLst>
      <p:ext uri="{BB962C8B-B14F-4D97-AF65-F5344CB8AC3E}">
        <p14:creationId xmlns:p14="http://schemas.microsoft.com/office/powerpoint/2010/main" val="41015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outdoor, plant, vegetable&#10;&#10;Description automatically generated">
            <a:extLst>
              <a:ext uri="{FF2B5EF4-FFF2-40B4-BE49-F238E27FC236}">
                <a16:creationId xmlns:a16="http://schemas.microsoft.com/office/drawing/2014/main" id="{92D5B897-3A49-9F52-12B3-A74794FD9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3" y="220803"/>
            <a:ext cx="11692327" cy="64163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1029970" y="2259449"/>
            <a:ext cx="10531765" cy="3785652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reach this goal, God wants 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Bring about lasting, internal transformation. </a:t>
            </a:r>
            <a:endParaRPr lang="en-US" sz="4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Make us unrecognizable!</a:t>
            </a:r>
          </a:p>
          <a:p>
            <a:endParaRPr lang="en-US" sz="4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Our Response: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Let’s give up on our small ambitions!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2365054" y="220803"/>
            <a:ext cx="7077835" cy="1446550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Father is the Gardener – </a:t>
            </a:r>
          </a:p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is in Charge of our Growth</a:t>
            </a:r>
          </a:p>
        </p:txBody>
      </p:sp>
    </p:spTree>
    <p:extLst>
      <p:ext uri="{BB962C8B-B14F-4D97-AF65-F5344CB8AC3E}">
        <p14:creationId xmlns:p14="http://schemas.microsoft.com/office/powerpoint/2010/main" val="296136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4585A10-620E-8D4E-8765-43C5CAD21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539E6D-8BA6-BD73-3169-CDD66994CD20}"/>
              </a:ext>
            </a:extLst>
          </p:cNvPr>
          <p:cNvSpPr txBox="1"/>
          <p:nvPr/>
        </p:nvSpPr>
        <p:spPr>
          <a:xfrm>
            <a:off x="2460678" y="817340"/>
            <a:ext cx="7938685" cy="2123658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How are goodbyes different if you know you’ll never see the person again?</a:t>
            </a:r>
          </a:p>
        </p:txBody>
      </p:sp>
    </p:spTree>
    <p:extLst>
      <p:ext uri="{BB962C8B-B14F-4D97-AF65-F5344CB8AC3E}">
        <p14:creationId xmlns:p14="http://schemas.microsoft.com/office/powerpoint/2010/main" val="89795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A7E2-B6A1-A2E5-E1EE-591A7A3F1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5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849443" y="1283655"/>
            <a:ext cx="10138347" cy="3785652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 the master gardener, God enables life transformation in three ways:</a:t>
            </a:r>
          </a:p>
          <a:p>
            <a:endParaRPr lang="en-US" sz="4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is in charge of our growth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actively works for our growth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spiritually enables our growth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ADB6E7-7555-AEF9-9604-FC7A547B48DA}"/>
              </a:ext>
            </a:extLst>
          </p:cNvPr>
          <p:cNvSpPr txBox="1"/>
          <p:nvPr/>
        </p:nvSpPr>
        <p:spPr>
          <a:xfrm>
            <a:off x="4656343" y="196867"/>
            <a:ext cx="2879314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15:1-3</a:t>
            </a:r>
          </a:p>
        </p:txBody>
      </p:sp>
    </p:spTree>
    <p:extLst>
      <p:ext uri="{BB962C8B-B14F-4D97-AF65-F5344CB8AC3E}">
        <p14:creationId xmlns:p14="http://schemas.microsoft.com/office/powerpoint/2010/main" val="406375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213E091-6279-7BCC-A045-0C962D538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718"/>
            <a:ext cx="12192000" cy="690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149383" y="97115"/>
            <a:ext cx="11838947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gives special care to branches that are fruitless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4BB55E-AF5C-48DB-BC34-1D684C2458EE}"/>
              </a:ext>
            </a:extLst>
          </p:cNvPr>
          <p:cNvSpPr txBox="1"/>
          <p:nvPr/>
        </p:nvSpPr>
        <p:spPr>
          <a:xfrm>
            <a:off x="2344210" y="1193896"/>
            <a:ext cx="7503594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does this look like for us?</a:t>
            </a:r>
          </a:p>
        </p:txBody>
      </p:sp>
    </p:spTree>
    <p:extLst>
      <p:ext uri="{BB962C8B-B14F-4D97-AF65-F5344CB8AC3E}">
        <p14:creationId xmlns:p14="http://schemas.microsoft.com/office/powerpoint/2010/main" val="363393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213E091-6279-7BCC-A045-0C962D538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718"/>
            <a:ext cx="12192000" cy="690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1318397" y="97115"/>
            <a:ext cx="9500934" cy="1446550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Sometimes we don’t bear fruit because </a:t>
            </a:r>
          </a:p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 our brokenness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0889C-AD14-672B-A22A-C55F920F7526}"/>
              </a:ext>
            </a:extLst>
          </p:cNvPr>
          <p:cNvSpPr txBox="1"/>
          <p:nvPr/>
        </p:nvSpPr>
        <p:spPr>
          <a:xfrm>
            <a:off x="582502" y="1853462"/>
            <a:ext cx="10615214" cy="4401205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Behold my servant, whom I uphold,</a:t>
            </a: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my chosen, in whom my soul delights …</a:t>
            </a:r>
          </a:p>
          <a:p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He will not cry aloud or lift up his voice,</a:t>
            </a: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or make it heard in the street;</a:t>
            </a:r>
          </a:p>
          <a:p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bruised reed he will not break,</a:t>
            </a:r>
          </a:p>
          <a:p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and a faintly burning wick he will not quench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Isaiah 42:1-3</a:t>
            </a:r>
          </a:p>
        </p:txBody>
      </p:sp>
    </p:spTree>
    <p:extLst>
      <p:ext uri="{BB962C8B-B14F-4D97-AF65-F5344CB8AC3E}">
        <p14:creationId xmlns:p14="http://schemas.microsoft.com/office/powerpoint/2010/main" val="294695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213E091-6279-7BCC-A045-0C962D538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718"/>
            <a:ext cx="12192000" cy="690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1318397" y="97115"/>
            <a:ext cx="9500934" cy="1446550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Sometimes we don’t bear fruit because </a:t>
            </a:r>
          </a:p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 our brokenness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0889C-AD14-672B-A22A-C55F920F7526}"/>
              </a:ext>
            </a:extLst>
          </p:cNvPr>
          <p:cNvSpPr txBox="1"/>
          <p:nvPr/>
        </p:nvSpPr>
        <p:spPr>
          <a:xfrm>
            <a:off x="582502" y="1853462"/>
            <a:ext cx="11253850" cy="4524315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The Spirit of the Lord God is upon me, because the Lord </a:t>
            </a:r>
          </a:p>
          <a:p>
            <a:r>
              <a:rPr lang="en-US" sz="36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has anointed me to bring good news to the </a:t>
            </a:r>
            <a:r>
              <a:rPr lang="en-US" sz="36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poor</a:t>
            </a:r>
            <a:r>
              <a:rPr lang="en-US" sz="36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sz="36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he has sent me to bind up the </a:t>
            </a:r>
            <a:r>
              <a:rPr lang="en-US" sz="36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brokenhearted</a:t>
            </a:r>
            <a:r>
              <a:rPr lang="en-US" sz="36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36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to proclaim liberty to the </a:t>
            </a:r>
            <a:r>
              <a:rPr lang="en-US" sz="36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captives</a:t>
            </a:r>
            <a:r>
              <a:rPr lang="en-US" sz="36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36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and the opening of the prison to those who are </a:t>
            </a:r>
            <a:r>
              <a:rPr lang="en-US" sz="36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bound</a:t>
            </a:r>
            <a:r>
              <a:rPr lang="en-US" sz="36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sz="36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 to proclaim the year of the Lord's favor…</a:t>
            </a:r>
          </a:p>
          <a:p>
            <a:r>
              <a:rPr lang="en-US" sz="36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to comfort all who </a:t>
            </a:r>
            <a:r>
              <a:rPr lang="en-US" sz="36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mourn</a:t>
            </a:r>
            <a:r>
              <a:rPr lang="en-US" sz="36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sz="36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Isaiah 61:1-2</a:t>
            </a:r>
          </a:p>
        </p:txBody>
      </p:sp>
    </p:spTree>
    <p:extLst>
      <p:ext uri="{BB962C8B-B14F-4D97-AF65-F5344CB8AC3E}">
        <p14:creationId xmlns:p14="http://schemas.microsoft.com/office/powerpoint/2010/main" val="79998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213E091-6279-7BCC-A045-0C962D538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718"/>
            <a:ext cx="12192000" cy="690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1318397" y="97115"/>
            <a:ext cx="9500934" cy="1446550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Sometimes we don’t bear fruit because </a:t>
            </a:r>
          </a:p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 our sin or our hard hearts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0889C-AD14-672B-A22A-C55F920F7526}"/>
              </a:ext>
            </a:extLst>
          </p:cNvPr>
          <p:cNvSpPr txBox="1"/>
          <p:nvPr/>
        </p:nvSpPr>
        <p:spPr>
          <a:xfrm>
            <a:off x="582502" y="1853462"/>
            <a:ext cx="11083981" cy="4524315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36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have you forgotten the exhortation that addresses</a:t>
            </a:r>
          </a:p>
          <a:p>
            <a:r>
              <a:rPr lang="en-US" sz="36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you as sons?</a:t>
            </a:r>
          </a:p>
          <a:p>
            <a:endParaRPr lang="en-US" sz="36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“My son, do not regard lightly the discipline of the</a:t>
            </a:r>
          </a:p>
          <a:p>
            <a:r>
              <a:rPr lang="en-US" sz="36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Lord, nor be weary when reproved by him.</a:t>
            </a:r>
          </a:p>
          <a:p>
            <a:r>
              <a:rPr lang="en-US" sz="36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6</a:t>
            </a:r>
            <a:r>
              <a:rPr lang="en-US" sz="36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sz="36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Lord disciplines the one he loves</a:t>
            </a:r>
            <a:r>
              <a:rPr lang="en-US" sz="36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US" sz="36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and chastises every son whom he receives’.”   </a:t>
            </a:r>
          </a:p>
          <a:p>
            <a:r>
              <a:rPr lang="en-US" sz="36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Hebrews 12:5-6</a:t>
            </a:r>
          </a:p>
        </p:txBody>
      </p:sp>
    </p:spTree>
    <p:extLst>
      <p:ext uri="{BB962C8B-B14F-4D97-AF65-F5344CB8AC3E}">
        <p14:creationId xmlns:p14="http://schemas.microsoft.com/office/powerpoint/2010/main" val="115668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A29B4C-BC41-9754-9329-F934A0CC1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" y="0"/>
            <a:ext cx="6868160" cy="6103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478DBB5-A78D-13E6-AA3F-5BD06E52D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80" y="1625935"/>
            <a:ext cx="7559040" cy="5201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2059630" y="369390"/>
            <a:ext cx="8560420" cy="2123658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prunes branches that are fruitful</a:t>
            </a:r>
          </a:p>
          <a:p>
            <a:pPr algn="ctr"/>
            <a:endParaRPr lang="en-US" sz="44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us, what does that mean?</a:t>
            </a:r>
          </a:p>
        </p:txBody>
      </p:sp>
    </p:spTree>
    <p:extLst>
      <p:ext uri="{BB962C8B-B14F-4D97-AF65-F5344CB8AC3E}">
        <p14:creationId xmlns:p14="http://schemas.microsoft.com/office/powerpoint/2010/main" val="122081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478DBB5-A78D-13E6-AA3F-5BD06E52D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61520" cy="6827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1177706" y="354150"/>
            <a:ext cx="9836604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works to bring out our full potential!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F51B34-5277-A78E-B213-4551403D4500}"/>
              </a:ext>
            </a:extLst>
          </p:cNvPr>
          <p:cNvSpPr txBox="1"/>
          <p:nvPr/>
        </p:nvSpPr>
        <p:spPr>
          <a:xfrm>
            <a:off x="739192" y="2062357"/>
            <a:ext cx="10713616" cy="4154984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44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Endure hardship as discipline</a:t>
            </a:r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God is treating you as sons… No discipline seems pleasant at the time, but painful.  Later on, however, it produces a harvest of righteous-ness for those who have been trained by it.” </a:t>
            </a:r>
          </a:p>
          <a:p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Hebrews 12:7,11</a:t>
            </a:r>
          </a:p>
        </p:txBody>
      </p:sp>
    </p:spTree>
    <p:extLst>
      <p:ext uri="{BB962C8B-B14F-4D97-AF65-F5344CB8AC3E}">
        <p14:creationId xmlns:p14="http://schemas.microsoft.com/office/powerpoint/2010/main" val="63696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478DBB5-A78D-13E6-AA3F-5BD06E52D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61520" cy="6827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3407360" y="354150"/>
            <a:ext cx="5377306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How does God Prune?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F51B34-5277-A78E-B213-4551403D4500}"/>
              </a:ext>
            </a:extLst>
          </p:cNvPr>
          <p:cNvSpPr txBox="1"/>
          <p:nvPr/>
        </p:nvSpPr>
        <p:spPr>
          <a:xfrm>
            <a:off x="753860" y="1642633"/>
            <a:ext cx="10713616" cy="4154984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removes (or calls us to give up) things that we love too much (e.g., money, career, alone time)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removes things that we depend on too much (e.g., health, ministry success)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tests us to stretch and grow our faith</a:t>
            </a:r>
          </a:p>
        </p:txBody>
      </p:sp>
    </p:spTree>
    <p:extLst>
      <p:ext uri="{BB962C8B-B14F-4D97-AF65-F5344CB8AC3E}">
        <p14:creationId xmlns:p14="http://schemas.microsoft.com/office/powerpoint/2010/main" val="27262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478DBB5-A78D-13E6-AA3F-5BD06E52D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61520" cy="6827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1995250" y="354150"/>
            <a:ext cx="8201541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How Will We Respond to Pruning?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F51B34-5277-A78E-B213-4551403D4500}"/>
              </a:ext>
            </a:extLst>
          </p:cNvPr>
          <p:cNvSpPr txBox="1"/>
          <p:nvPr/>
        </p:nvSpPr>
        <p:spPr>
          <a:xfrm>
            <a:off x="753860" y="1642633"/>
            <a:ext cx="10713616" cy="2123658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Bitterness and anger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Faith and obedience in the midst of anguish</a:t>
            </a:r>
          </a:p>
        </p:txBody>
      </p:sp>
    </p:spTree>
    <p:extLst>
      <p:ext uri="{BB962C8B-B14F-4D97-AF65-F5344CB8AC3E}">
        <p14:creationId xmlns:p14="http://schemas.microsoft.com/office/powerpoint/2010/main" val="359682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A7E2-B6A1-A2E5-E1EE-591A7A3F1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5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849443" y="1283655"/>
            <a:ext cx="10138347" cy="3785652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 the master gardener, God enables life transformation in three ways:</a:t>
            </a:r>
          </a:p>
          <a:p>
            <a:endParaRPr lang="en-US" sz="4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is in charge of our growth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actively works for our growth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spiritually enables our growth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ADB6E7-7555-AEF9-9604-FC7A547B48DA}"/>
              </a:ext>
            </a:extLst>
          </p:cNvPr>
          <p:cNvSpPr txBox="1"/>
          <p:nvPr/>
        </p:nvSpPr>
        <p:spPr>
          <a:xfrm>
            <a:off x="4656343" y="196867"/>
            <a:ext cx="2879314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15:1-3</a:t>
            </a:r>
          </a:p>
        </p:txBody>
      </p:sp>
    </p:spTree>
    <p:extLst>
      <p:ext uri="{BB962C8B-B14F-4D97-AF65-F5344CB8AC3E}">
        <p14:creationId xmlns:p14="http://schemas.microsoft.com/office/powerpoint/2010/main" val="409968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9E03659B-7AD9-AB54-8AC8-D86D781B1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09" y="121260"/>
            <a:ext cx="8872729" cy="661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205366" y="1036466"/>
            <a:ext cx="11331314" cy="5324535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13-16 </a:t>
            </a: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Upper Room Discourse</a:t>
            </a:r>
          </a:p>
          <a:p>
            <a:endParaRPr lang="en-US" sz="2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Jesus said goodbye by giving his disciples a vision for their future!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New relationships with each other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Doing greater things than him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deeper relationship with him than they had ever experienced!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ADB6E7-7555-AEF9-9604-FC7A547B48DA}"/>
              </a:ext>
            </a:extLst>
          </p:cNvPr>
          <p:cNvSpPr txBox="1"/>
          <p:nvPr/>
        </p:nvSpPr>
        <p:spPr>
          <a:xfrm>
            <a:off x="52962" y="91069"/>
            <a:ext cx="6877397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How did Jesus say Goodbye?</a:t>
            </a:r>
          </a:p>
        </p:txBody>
      </p:sp>
    </p:spTree>
    <p:extLst>
      <p:ext uri="{BB962C8B-B14F-4D97-AF65-F5344CB8AC3E}">
        <p14:creationId xmlns:p14="http://schemas.microsoft.com/office/powerpoint/2010/main" val="70558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A7E2-B6A1-A2E5-E1EE-591A7A3F1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5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442532" y="1969452"/>
            <a:ext cx="11306935" cy="3785652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“I am the true vine, and my Father is the gardener. </a:t>
            </a:r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He cuts off every branch in me that bears no fruit, while every branch that does bear fruit he prunes so that it will be even more fruitful. </a:t>
            </a:r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are already clean because of the word I have spoken to you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John 15:1-3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1716540" y="97115"/>
            <a:ext cx="8494762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Spiritually Enables Our Growth</a:t>
            </a:r>
          </a:p>
        </p:txBody>
      </p:sp>
    </p:spTree>
    <p:extLst>
      <p:ext uri="{BB962C8B-B14F-4D97-AF65-F5344CB8AC3E}">
        <p14:creationId xmlns:p14="http://schemas.microsoft.com/office/powerpoint/2010/main" val="192546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A7E2-B6A1-A2E5-E1EE-591A7A3F1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5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816646" y="97115"/>
            <a:ext cx="10294549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does it mean that they were “clean”?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9FB24B-6A1E-D280-3A34-3B5A4240242B}"/>
              </a:ext>
            </a:extLst>
          </p:cNvPr>
          <p:cNvSpPr txBox="1"/>
          <p:nvPr/>
        </p:nvSpPr>
        <p:spPr>
          <a:xfrm>
            <a:off x="442531" y="4612424"/>
            <a:ext cx="11306935" cy="1938992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Prune:  Greek </a:t>
            </a:r>
            <a:r>
              <a:rPr lang="en-US" sz="4000" b="1" i="1" dirty="0" err="1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kathairo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– to cleanse, purify, prune</a:t>
            </a: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Clean:  Greek </a:t>
            </a:r>
            <a:r>
              <a:rPr lang="en-US" sz="4000" b="1" i="1" dirty="0" err="1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katharos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– clean, pure, ceremonially</a:t>
            </a: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clean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79799A-72F6-6E67-56C8-197E3530A986}"/>
              </a:ext>
            </a:extLst>
          </p:cNvPr>
          <p:cNvSpPr txBox="1"/>
          <p:nvPr/>
        </p:nvSpPr>
        <p:spPr>
          <a:xfrm>
            <a:off x="622414" y="1751295"/>
            <a:ext cx="11306935" cy="2554545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 every branch that does bear fruit he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prunes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so that it will be even more fruitful. </a:t>
            </a:r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You are already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clean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because of the word I have spoken to you.”</a:t>
            </a: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John 15:2b-3</a:t>
            </a:r>
          </a:p>
        </p:txBody>
      </p:sp>
    </p:spTree>
    <p:extLst>
      <p:ext uri="{BB962C8B-B14F-4D97-AF65-F5344CB8AC3E}">
        <p14:creationId xmlns:p14="http://schemas.microsoft.com/office/powerpoint/2010/main" val="42691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A7E2-B6A1-A2E5-E1EE-591A7A3F1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5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442532" y="1234376"/>
            <a:ext cx="11564589" cy="707886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 salvation, we become instantly ceremonially clean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816646" y="97115"/>
            <a:ext cx="10294549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does it mean that they were “clean”?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9FB24B-6A1E-D280-3A34-3B5A4240242B}"/>
              </a:ext>
            </a:extLst>
          </p:cNvPr>
          <p:cNvSpPr txBox="1"/>
          <p:nvPr/>
        </p:nvSpPr>
        <p:spPr>
          <a:xfrm>
            <a:off x="571358" y="2310082"/>
            <a:ext cx="11306935" cy="3785652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“Whoever believes in the Son has eternal life…” John 3:36</a:t>
            </a:r>
          </a:p>
          <a:p>
            <a:endParaRPr lang="en-US" sz="4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“Whoever hears my word and believes him who sent me has eternal life and will not be condemned; he has crossed over from death to life.”   John 5:24</a:t>
            </a:r>
          </a:p>
        </p:txBody>
      </p:sp>
    </p:spTree>
    <p:extLst>
      <p:ext uri="{BB962C8B-B14F-4D97-AF65-F5344CB8AC3E}">
        <p14:creationId xmlns:p14="http://schemas.microsoft.com/office/powerpoint/2010/main" val="243530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A7E2-B6A1-A2E5-E1EE-591A7A3F1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5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787306" y="230035"/>
            <a:ext cx="11564589" cy="1323439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 salvation, we receive spiritual life that enables organic growth!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9FB24B-6A1E-D280-3A34-3B5A4240242B}"/>
              </a:ext>
            </a:extLst>
          </p:cNvPr>
          <p:cNvSpPr txBox="1"/>
          <p:nvPr/>
        </p:nvSpPr>
        <p:spPr>
          <a:xfrm>
            <a:off x="571358" y="2010279"/>
            <a:ext cx="11306935" cy="2554545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“Because of his great love for us, God, who is rich in mercy,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made us alive with Christ 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even when we were dead in transgressions...”         </a:t>
            </a: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Ephesians 2:4-5</a:t>
            </a:r>
          </a:p>
        </p:txBody>
      </p:sp>
    </p:spTree>
    <p:extLst>
      <p:ext uri="{BB962C8B-B14F-4D97-AF65-F5344CB8AC3E}">
        <p14:creationId xmlns:p14="http://schemas.microsoft.com/office/powerpoint/2010/main" val="407408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A7E2-B6A1-A2E5-E1EE-591A7A3F1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5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1013137" y="1234376"/>
            <a:ext cx="10294549" cy="707886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 that doesn’t mean we always live that way!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816646" y="97115"/>
            <a:ext cx="10294549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does it mean that they were “clean”?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9FB24B-6A1E-D280-3A34-3B5A4240242B}"/>
              </a:ext>
            </a:extLst>
          </p:cNvPr>
          <p:cNvSpPr txBox="1"/>
          <p:nvPr/>
        </p:nvSpPr>
        <p:spPr>
          <a:xfrm>
            <a:off x="442532" y="2310082"/>
            <a:ext cx="11435761" cy="3170099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“…we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have been made holy 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through the sacrifice of the body of Jesus Christ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once for all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  Hebrews 10:10</a:t>
            </a:r>
          </a:p>
          <a:p>
            <a:endParaRPr lang="en-US" sz="4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“…by one sacrifice he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has made perfect forever 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those who are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being made holy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  Hebrews 10:14</a:t>
            </a:r>
          </a:p>
        </p:txBody>
      </p:sp>
    </p:spTree>
    <p:extLst>
      <p:ext uri="{BB962C8B-B14F-4D97-AF65-F5344CB8AC3E}">
        <p14:creationId xmlns:p14="http://schemas.microsoft.com/office/powerpoint/2010/main" val="212892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A7E2-B6A1-A2E5-E1EE-591A7A3F1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5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1073097" y="1998874"/>
            <a:ext cx="10294549" cy="3170099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disciples </a:t>
            </a:r>
            <a:r>
              <a:rPr lang="en-US" sz="4000" b="1" u="sng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were clean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they had spiritual life and were ready to produce spiritual fruit.</a:t>
            </a:r>
          </a:p>
          <a:p>
            <a:endParaRPr lang="en-US" sz="4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 the same time, God would </a:t>
            </a:r>
            <a:r>
              <a:rPr lang="en-US" sz="4000" b="1" u="sng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continue to prune them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 make them more fruitful.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816646" y="97115"/>
            <a:ext cx="10294549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does it mean that they were “clean”?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3FCBF5-88BC-BAF3-B0F5-DB050B6B2AAE}"/>
              </a:ext>
            </a:extLst>
          </p:cNvPr>
          <p:cNvSpPr txBox="1"/>
          <p:nvPr/>
        </p:nvSpPr>
        <p:spPr>
          <a:xfrm>
            <a:off x="9544513" y="3275700"/>
            <a:ext cx="2122350" cy="707886"/>
          </a:xfrm>
          <a:prstGeom prst="rect">
            <a:avLst/>
          </a:prstGeom>
          <a:solidFill>
            <a:srgbClr val="2B2629"/>
          </a:solidFill>
          <a:ln w="63500">
            <a:solidFill>
              <a:schemeClr val="tx1">
                <a:lumMod val="85000"/>
              </a:schemeClr>
            </a:solidFill>
          </a:ln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kathairo</a:t>
            </a:r>
            <a:endParaRPr lang="en-US" sz="4000" b="1" i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7CCF92-0D29-1160-CE75-4807330E8BA8}"/>
              </a:ext>
            </a:extLst>
          </p:cNvPr>
          <p:cNvSpPr txBox="1"/>
          <p:nvPr/>
        </p:nvSpPr>
        <p:spPr>
          <a:xfrm>
            <a:off x="4622131" y="1351948"/>
            <a:ext cx="2205286" cy="707886"/>
          </a:xfrm>
          <a:prstGeom prst="rect">
            <a:avLst/>
          </a:prstGeom>
          <a:solidFill>
            <a:srgbClr val="2B2629"/>
          </a:solidFill>
          <a:ln w="63500">
            <a:solidFill>
              <a:schemeClr val="tx1"/>
            </a:solidFill>
          </a:ln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katharos</a:t>
            </a:r>
            <a:endParaRPr lang="en-US" sz="4000" b="1" i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5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A7E2-B6A1-A2E5-E1EE-591A7A3F1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5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849443" y="1283655"/>
            <a:ext cx="10138347" cy="3785652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 the master gardener, God enables life transformation in three ways:</a:t>
            </a:r>
          </a:p>
          <a:p>
            <a:endParaRPr lang="en-US" sz="4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is in charge of our growth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actively works for our growth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spiritually enables our growth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ADB6E7-7555-AEF9-9604-FC7A547B48DA}"/>
              </a:ext>
            </a:extLst>
          </p:cNvPr>
          <p:cNvSpPr txBox="1"/>
          <p:nvPr/>
        </p:nvSpPr>
        <p:spPr>
          <a:xfrm>
            <a:off x="4656343" y="196867"/>
            <a:ext cx="2879314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15:1-3</a:t>
            </a:r>
          </a:p>
        </p:txBody>
      </p:sp>
    </p:spTree>
    <p:extLst>
      <p:ext uri="{BB962C8B-B14F-4D97-AF65-F5344CB8AC3E}">
        <p14:creationId xmlns:p14="http://schemas.microsoft.com/office/powerpoint/2010/main" val="332311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A7E2-B6A1-A2E5-E1EE-591A7A3F1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5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442531" y="2396412"/>
            <a:ext cx="11306935" cy="3785652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 you have spiritual life?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you willing to let God be in charge – to give up your small ambitions and let him determine how far he wants you to go?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you responding in faith and obedience as he prunes – even in the midst of anguish?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748987" y="273927"/>
            <a:ext cx="10694024" cy="1446550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 are you Ready to Be all that You Can Be – To Embrace God’s Vision for your Life?</a:t>
            </a:r>
          </a:p>
        </p:txBody>
      </p:sp>
    </p:spTree>
    <p:extLst>
      <p:ext uri="{BB962C8B-B14F-4D97-AF65-F5344CB8AC3E}">
        <p14:creationId xmlns:p14="http://schemas.microsoft.com/office/powerpoint/2010/main" val="77618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A7E2-B6A1-A2E5-E1EE-591A7A3F1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5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809469" y="1519189"/>
            <a:ext cx="10939998" cy="2123658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If God, as the gardener, is in charge of our growth, why do some people grow and produce more fruit than others?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2984086" y="97115"/>
            <a:ext cx="5959708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Question for Next Week:</a:t>
            </a:r>
          </a:p>
        </p:txBody>
      </p:sp>
    </p:spTree>
    <p:extLst>
      <p:ext uri="{BB962C8B-B14F-4D97-AF65-F5344CB8AC3E}">
        <p14:creationId xmlns:p14="http://schemas.microsoft.com/office/powerpoint/2010/main" val="48306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9E03659B-7AD9-AB54-8AC8-D86D781B1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09" y="121260"/>
            <a:ext cx="8872729" cy="661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899660" y="803991"/>
            <a:ext cx="10392680" cy="563231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13-16 </a:t>
            </a: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Upper Room Discourse</a:t>
            </a:r>
          </a:p>
          <a:p>
            <a:endParaRPr lang="en-US" sz="4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“In that day you will know that I am in my Father, and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in me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in you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      </a:t>
            </a: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John 14:20</a:t>
            </a:r>
          </a:p>
          <a:p>
            <a:endParaRPr lang="en-US" sz="4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did this mean?</a:t>
            </a: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Discuss it – starting with “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in you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94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9E03659B-7AD9-AB54-8AC8-D86D781B1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09" y="121260"/>
            <a:ext cx="8872729" cy="661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619931" y="612843"/>
            <a:ext cx="10718903" cy="563231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13-16 </a:t>
            </a: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Upper Room Discourse</a:t>
            </a:r>
          </a:p>
          <a:p>
            <a:endParaRPr lang="en-US" sz="4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“In that day you will know that I am in my Father, and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in me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in you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      </a:t>
            </a: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John 14:20</a:t>
            </a:r>
          </a:p>
          <a:p>
            <a:endParaRPr lang="en-US" sz="4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This “union” with Christ is the Key to God’s vision for your life!  But how can we understand it?</a:t>
            </a:r>
          </a:p>
        </p:txBody>
      </p:sp>
    </p:spTree>
    <p:extLst>
      <p:ext uri="{BB962C8B-B14F-4D97-AF65-F5344CB8AC3E}">
        <p14:creationId xmlns:p14="http://schemas.microsoft.com/office/powerpoint/2010/main" val="205693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9E03659B-7AD9-AB54-8AC8-D86D781B1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09" y="121260"/>
            <a:ext cx="8872729" cy="661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636189" y="308046"/>
            <a:ext cx="10392680" cy="6247864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13-16 </a:t>
            </a: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Upper Room Discourse</a:t>
            </a:r>
          </a:p>
          <a:p>
            <a:endParaRPr lang="en-US" sz="4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“In that day you will know that I am in my Father, and you in me, and I in you.”      </a:t>
            </a: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John 14:20</a:t>
            </a:r>
          </a:p>
          <a:p>
            <a:endParaRPr lang="en-US" sz="4000" b="1" dirty="0">
              <a:effectLst>
                <a:glow rad="1905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word picture!</a:t>
            </a:r>
          </a:p>
          <a:p>
            <a:r>
              <a:rPr lang="en-US" sz="4000" b="1" dirty="0">
                <a:solidFill>
                  <a:srgbClr val="FFFF00"/>
                </a:solidFill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“I am the vine; you are the branches…”</a:t>
            </a:r>
          </a:p>
          <a:p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John 15:5</a:t>
            </a:r>
          </a:p>
        </p:txBody>
      </p:sp>
    </p:spTree>
    <p:extLst>
      <p:ext uri="{BB962C8B-B14F-4D97-AF65-F5344CB8AC3E}">
        <p14:creationId xmlns:p14="http://schemas.microsoft.com/office/powerpoint/2010/main" val="172336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A7E2-B6A1-A2E5-E1EE-591A7A3F1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5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385393" y="1211175"/>
            <a:ext cx="11306935" cy="5016758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“I am the true vine, and my Father is the gardener. </a:t>
            </a:r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He cuts off every branch in me that bears no fruit, while every branch that does bear fruit he prunes so that it will be even more fruitful. </a:t>
            </a:r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You are already clean because of the word I have spoken to you. </a:t>
            </a:r>
          </a:p>
          <a:p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Remain in me, and I will remain in you. No branch can bear fruit by itself; it must remain in the vine. Neither can you bear fruit unless you remain in me.”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C438A-1247-82C8-B80C-642C5ABB1BEA}"/>
              </a:ext>
            </a:extLst>
          </p:cNvPr>
          <p:cNvSpPr txBox="1"/>
          <p:nvPr/>
        </p:nvSpPr>
        <p:spPr>
          <a:xfrm>
            <a:off x="4599203" y="220872"/>
            <a:ext cx="2879314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15:1-8</a:t>
            </a:r>
          </a:p>
        </p:txBody>
      </p:sp>
    </p:spTree>
    <p:extLst>
      <p:ext uri="{BB962C8B-B14F-4D97-AF65-F5344CB8AC3E}">
        <p14:creationId xmlns:p14="http://schemas.microsoft.com/office/powerpoint/2010/main" val="579851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5EA7E2-B6A1-A2E5-E1EE-591A7A3F1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50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48A8CC-575A-3206-266A-ED1BA60999A4}"/>
              </a:ext>
            </a:extLst>
          </p:cNvPr>
          <p:cNvSpPr txBox="1"/>
          <p:nvPr/>
        </p:nvSpPr>
        <p:spPr>
          <a:xfrm>
            <a:off x="149911" y="1028822"/>
            <a:ext cx="11892177" cy="563231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“I am the vine; you are the branches. If a man remains in me and I in him, he will bear much fruit; apart from me you can do nothing. </a:t>
            </a:r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If anyone does not remain in me, he is are like a branch that is thrown away and withers; such branches are picked up, thrown into the fire and burned. </a:t>
            </a:r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If you remain in me and my words remain in you, ask whatever you wish, and it will be given you. </a:t>
            </a:r>
            <a:r>
              <a:rPr lang="en-US" sz="4000" b="1" baseline="30000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40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This is to my Father’s glory, that you bear much fruit, showing yourselves to be my disciples.”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ADB6E7-7555-AEF9-9604-FC7A547B48DA}"/>
              </a:ext>
            </a:extLst>
          </p:cNvPr>
          <p:cNvSpPr txBox="1"/>
          <p:nvPr/>
        </p:nvSpPr>
        <p:spPr>
          <a:xfrm>
            <a:off x="4656343" y="196867"/>
            <a:ext cx="2879314" cy="769441"/>
          </a:xfrm>
          <a:prstGeom prst="rect">
            <a:avLst/>
          </a:prstGeom>
          <a:noFill/>
          <a:effectLst>
            <a:glow rad="190500">
              <a:schemeClr val="bg1"/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effectLst>
                  <a:glow rad="1905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15:1-8</a:t>
            </a:r>
          </a:p>
        </p:txBody>
      </p:sp>
    </p:spTree>
    <p:extLst>
      <p:ext uri="{BB962C8B-B14F-4D97-AF65-F5344CB8AC3E}">
        <p14:creationId xmlns:p14="http://schemas.microsoft.com/office/powerpoint/2010/main" val="1773437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11246</TotalTime>
  <Words>2566</Words>
  <Application>Microsoft Macintosh PowerPoint</Application>
  <PresentationFormat>Widescreen</PresentationFormat>
  <Paragraphs>270</Paragraphs>
  <Slides>50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Calisto MT</vt:lpstr>
      <vt:lpstr>Times New Roman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NT Preaching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Bible – God’s Word</dc:title>
  <dc:creator>Dan Bridges</dc:creator>
  <cp:lastModifiedBy>Rick Griffith</cp:lastModifiedBy>
  <cp:revision>531</cp:revision>
  <dcterms:created xsi:type="dcterms:W3CDTF">2016-11-03T15:36:26Z</dcterms:created>
  <dcterms:modified xsi:type="dcterms:W3CDTF">2022-12-07T17:30:56Z</dcterms:modified>
</cp:coreProperties>
</file>